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9" d="100"/>
          <a:sy n="59" d="100"/>
        </p:scale>
        <p:origin x="84"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BF2D91CA-E298-4F7E-84E3-B2463FE86039}" type="datetimeFigureOut">
              <a:rPr lang="en-US" smtClean="0"/>
              <a:t>1/26/2026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CF41DC-15D9-42B7-A5F0-4F9138101062}"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399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2D91CA-E298-4F7E-84E3-B2463FE86039}"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F41DC-15D9-42B7-A5F0-4F9138101062}" type="slidenum">
              <a:rPr lang="en-US" smtClean="0"/>
              <a:t>‹#›</a:t>
            </a:fld>
            <a:endParaRPr lang="en-US"/>
          </a:p>
        </p:txBody>
      </p:sp>
    </p:spTree>
    <p:extLst>
      <p:ext uri="{BB962C8B-B14F-4D97-AF65-F5344CB8AC3E}">
        <p14:creationId xmlns:p14="http://schemas.microsoft.com/office/powerpoint/2010/main" val="1569593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2D91CA-E298-4F7E-84E3-B2463FE86039}"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F41DC-15D9-42B7-A5F0-4F9138101062}" type="slidenum">
              <a:rPr lang="en-US" smtClean="0"/>
              <a:t>‹#›</a:t>
            </a:fld>
            <a:endParaRPr lang="en-US"/>
          </a:p>
        </p:txBody>
      </p:sp>
    </p:spTree>
    <p:extLst>
      <p:ext uri="{BB962C8B-B14F-4D97-AF65-F5344CB8AC3E}">
        <p14:creationId xmlns:p14="http://schemas.microsoft.com/office/powerpoint/2010/main" val="3244535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2D91CA-E298-4F7E-84E3-B2463FE86039}"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F41DC-15D9-42B7-A5F0-4F9138101062}" type="slidenum">
              <a:rPr lang="en-US" smtClean="0"/>
              <a:t>‹#›</a:t>
            </a:fld>
            <a:endParaRPr lang="en-US"/>
          </a:p>
        </p:txBody>
      </p:sp>
    </p:spTree>
    <p:extLst>
      <p:ext uri="{BB962C8B-B14F-4D97-AF65-F5344CB8AC3E}">
        <p14:creationId xmlns:p14="http://schemas.microsoft.com/office/powerpoint/2010/main" val="822201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2D91CA-E298-4F7E-84E3-B2463FE86039}"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F41DC-15D9-42B7-A5F0-4F9138101062}"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715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2D91CA-E298-4F7E-84E3-B2463FE86039}"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CF41DC-15D9-42B7-A5F0-4F9138101062}" type="slidenum">
              <a:rPr lang="en-US" smtClean="0"/>
              <a:t>‹#›</a:t>
            </a:fld>
            <a:endParaRPr lang="en-US"/>
          </a:p>
        </p:txBody>
      </p:sp>
    </p:spTree>
    <p:extLst>
      <p:ext uri="{BB962C8B-B14F-4D97-AF65-F5344CB8AC3E}">
        <p14:creationId xmlns:p14="http://schemas.microsoft.com/office/powerpoint/2010/main" val="1883139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2D91CA-E298-4F7E-84E3-B2463FE86039}"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CF41DC-15D9-42B7-A5F0-4F9138101062}" type="slidenum">
              <a:rPr lang="en-US" smtClean="0"/>
              <a:t>‹#›</a:t>
            </a:fld>
            <a:endParaRPr lang="en-US"/>
          </a:p>
        </p:txBody>
      </p:sp>
    </p:spTree>
    <p:extLst>
      <p:ext uri="{BB962C8B-B14F-4D97-AF65-F5344CB8AC3E}">
        <p14:creationId xmlns:p14="http://schemas.microsoft.com/office/powerpoint/2010/main" val="2986659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2D91CA-E298-4F7E-84E3-B2463FE86039}" type="datetimeFigureOut">
              <a:rPr lang="en-US" smtClean="0"/>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CF41DC-15D9-42B7-A5F0-4F9138101062}" type="slidenum">
              <a:rPr lang="en-US" smtClean="0"/>
              <a:t>‹#›</a:t>
            </a:fld>
            <a:endParaRPr lang="en-US"/>
          </a:p>
        </p:txBody>
      </p:sp>
    </p:spTree>
    <p:extLst>
      <p:ext uri="{BB962C8B-B14F-4D97-AF65-F5344CB8AC3E}">
        <p14:creationId xmlns:p14="http://schemas.microsoft.com/office/powerpoint/2010/main" val="4136351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2D91CA-E298-4F7E-84E3-B2463FE86039}" type="datetimeFigureOut">
              <a:rPr lang="en-US" smtClean="0"/>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CF41DC-15D9-42B7-A5F0-4F9138101062}" type="slidenum">
              <a:rPr lang="en-US" smtClean="0"/>
              <a:t>‹#›</a:t>
            </a:fld>
            <a:endParaRPr lang="en-US"/>
          </a:p>
        </p:txBody>
      </p:sp>
    </p:spTree>
    <p:extLst>
      <p:ext uri="{BB962C8B-B14F-4D97-AF65-F5344CB8AC3E}">
        <p14:creationId xmlns:p14="http://schemas.microsoft.com/office/powerpoint/2010/main" val="513250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2D91CA-E298-4F7E-84E3-B2463FE86039}"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CF41DC-15D9-42B7-A5F0-4F9138101062}" type="slidenum">
              <a:rPr lang="en-US" smtClean="0"/>
              <a:t>‹#›</a:t>
            </a:fld>
            <a:endParaRPr lang="en-US"/>
          </a:p>
        </p:txBody>
      </p:sp>
    </p:spTree>
    <p:extLst>
      <p:ext uri="{BB962C8B-B14F-4D97-AF65-F5344CB8AC3E}">
        <p14:creationId xmlns:p14="http://schemas.microsoft.com/office/powerpoint/2010/main" val="3861732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2D91CA-E298-4F7E-84E3-B2463FE86039}"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CF41DC-15D9-42B7-A5F0-4F9138101062}" type="slidenum">
              <a:rPr lang="en-US" smtClean="0"/>
              <a:t>‹#›</a:t>
            </a:fld>
            <a:endParaRPr lang="en-US"/>
          </a:p>
        </p:txBody>
      </p:sp>
    </p:spTree>
    <p:extLst>
      <p:ext uri="{BB962C8B-B14F-4D97-AF65-F5344CB8AC3E}">
        <p14:creationId xmlns:p14="http://schemas.microsoft.com/office/powerpoint/2010/main" val="3496963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BF2D91CA-E298-4F7E-84E3-B2463FE86039}" type="datetimeFigureOut">
              <a:rPr lang="en-US" smtClean="0"/>
              <a:t>1/26/2026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CF41DC-15D9-42B7-A5F0-4F9138101062}" type="slidenum">
              <a:rPr lang="en-US" smtClean="0"/>
              <a:t>‹#›</a:t>
            </a:fld>
            <a:endParaRPr lang="en-US"/>
          </a:p>
        </p:txBody>
      </p:sp>
    </p:spTree>
    <p:extLst>
      <p:ext uri="{BB962C8B-B14F-4D97-AF65-F5344CB8AC3E}">
        <p14:creationId xmlns:p14="http://schemas.microsoft.com/office/powerpoint/2010/main" val="3570157454"/>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C9CCC80-7A96-41CB-8626-BBA75D236F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2DAD7A7A-010A-4015-B647-7A27BB535DA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5323114"/>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FEA06625-CABB-11BF-4E74-E825FC2021A4}"/>
              </a:ext>
            </a:extLst>
          </p:cNvPr>
          <p:cNvSpPr>
            <a:spLocks noGrp="1"/>
          </p:cNvSpPr>
          <p:nvPr>
            <p:ph type="subTitle" idx="1"/>
          </p:nvPr>
        </p:nvSpPr>
        <p:spPr>
          <a:xfrm>
            <a:off x="1978660" y="2427514"/>
            <a:ext cx="8767860" cy="3899633"/>
          </a:xfrm>
        </p:spPr>
        <p:txBody>
          <a:bodyPr>
            <a:normAutofit/>
          </a:bodyPr>
          <a:lstStyle/>
          <a:p>
            <a:pPr>
              <a:spcBef>
                <a:spcPct val="0"/>
              </a:spcBef>
              <a:buFontTx/>
              <a:buNone/>
            </a:pPr>
            <a:r>
              <a:rPr lang="en-US" altLang="en-US" sz="1800" b="1" dirty="0">
                <a:solidFill>
                  <a:schemeClr val="tx1"/>
                </a:solidFill>
                <a:latin typeface="Arial" panose="020B0604020202020204" pitchFamily="34" charset="0"/>
              </a:rPr>
              <a:t>DISCLOSURE SLIDE</a:t>
            </a:r>
            <a:br>
              <a:rPr lang="en-US" altLang="en-US" sz="1800" b="1" dirty="0">
                <a:solidFill>
                  <a:schemeClr val="tx1"/>
                </a:solidFill>
                <a:latin typeface="Arial" panose="020B0604020202020204" pitchFamily="34" charset="0"/>
              </a:rPr>
            </a:br>
            <a:r>
              <a:rPr lang="en-US" sz="1600" dirty="0" err="1">
                <a:solidFill>
                  <a:schemeClr val="tx1">
                    <a:lumMod val="50000"/>
                  </a:schemeClr>
                </a:solidFill>
                <a:latin typeface="Arial" panose="020B0604020202020204" pitchFamily="34" charset="0"/>
                <a:cs typeface="Arial" panose="020B0604020202020204" pitchFamily="34" charset="0"/>
              </a:rPr>
              <a:t>Amedco</a:t>
            </a:r>
            <a:r>
              <a:rPr lang="en-US" sz="1600" dirty="0">
                <a:solidFill>
                  <a:schemeClr val="tx1">
                    <a:lumMod val="50000"/>
                  </a:schemeClr>
                </a:solidFill>
                <a:latin typeface="Arial" panose="020B0604020202020204" pitchFamily="34" charset="0"/>
                <a:cs typeface="Arial" panose="020B0604020202020204" pitchFamily="34" charset="0"/>
              </a:rPr>
              <a:t>, our CME provider, asks all individual involved in the development and presentation of Continuing Medical Education (CME) activities to disclose all relationships with commercial interests. This information is disclosed to CME activity participants. </a:t>
            </a:r>
            <a:r>
              <a:rPr lang="en-US" sz="1600" dirty="0" err="1">
                <a:solidFill>
                  <a:schemeClr val="tx1">
                    <a:lumMod val="50000"/>
                  </a:schemeClr>
                </a:solidFill>
                <a:latin typeface="Arial" panose="020B0604020202020204" pitchFamily="34" charset="0"/>
                <a:cs typeface="Arial" panose="020B0604020202020204" pitchFamily="34" charset="0"/>
              </a:rPr>
              <a:t>Amedco</a:t>
            </a:r>
            <a:r>
              <a:rPr lang="en-US" sz="1600" dirty="0">
                <a:solidFill>
                  <a:schemeClr val="tx1">
                    <a:lumMod val="50000"/>
                  </a:schemeClr>
                </a:solidFill>
                <a:latin typeface="Arial" panose="020B0604020202020204" pitchFamily="34" charset="0"/>
                <a:cs typeface="Arial" panose="020B0604020202020204" pitchFamily="34" charset="0"/>
              </a:rPr>
              <a:t> has procedures to resolve apparent conflicts of interest. In addition, presenters are asked to disclose when any discussion of unapproved use of pharmaceuticals and devices is being discussed.</a:t>
            </a:r>
          </a:p>
          <a:p>
            <a:pPr marL="0" indent="0" algn="ctr">
              <a:buNone/>
            </a:pPr>
            <a:r>
              <a:rPr lang="en-US" sz="1600" dirty="0">
                <a:solidFill>
                  <a:schemeClr val="tx1">
                    <a:lumMod val="50000"/>
                  </a:schemeClr>
                </a:solidFill>
                <a:latin typeface="Arial" panose="020B0604020202020204" pitchFamily="34" charset="0"/>
                <a:cs typeface="Arial" panose="020B0604020202020204" pitchFamily="34" charset="0"/>
              </a:rPr>
              <a:t>I, (insert name), have no commercial relationships to disclose.</a:t>
            </a:r>
            <a:br>
              <a:rPr lang="en-US" sz="1600" dirty="0">
                <a:solidFill>
                  <a:schemeClr val="tx1">
                    <a:lumMod val="50000"/>
                  </a:schemeClr>
                </a:solidFill>
                <a:latin typeface="Arial" panose="020B0604020202020204" pitchFamily="34" charset="0"/>
                <a:cs typeface="Arial" panose="020B0604020202020204" pitchFamily="34" charset="0"/>
              </a:rPr>
            </a:br>
            <a:r>
              <a:rPr lang="en-US" sz="1600" dirty="0">
                <a:solidFill>
                  <a:schemeClr val="tx1"/>
                </a:solidFill>
                <a:latin typeface="Arial" panose="020B0604020202020204" pitchFamily="34" charset="0"/>
                <a:cs typeface="Arial" panose="020B0604020202020204" pitchFamily="34" charset="0"/>
              </a:rPr>
              <a:t>-or-</a:t>
            </a:r>
            <a:br>
              <a:rPr lang="en-US" sz="1600" dirty="0">
                <a:solidFill>
                  <a:schemeClr val="tx1"/>
                </a:solidFill>
                <a:latin typeface="Arial" panose="020B0604020202020204" pitchFamily="34" charset="0"/>
                <a:cs typeface="Arial" panose="020B0604020202020204" pitchFamily="34" charset="0"/>
              </a:rPr>
            </a:br>
            <a:r>
              <a:rPr lang="en-US" sz="1600" dirty="0">
                <a:solidFill>
                  <a:schemeClr val="tx1">
                    <a:lumMod val="50000"/>
                  </a:schemeClr>
                </a:solidFill>
                <a:latin typeface="Arial" panose="020B0604020202020204" pitchFamily="34" charset="0"/>
                <a:cs typeface="Arial" panose="020B0604020202020204" pitchFamily="34" charset="0"/>
              </a:rPr>
              <a:t>I, (insert name), have the following commercial relationship(s) to disclose: Company name (do not use acronyms), relationship type (speaker’s bureau, research funding, stockholder, consultant, etc.)</a:t>
            </a:r>
            <a:br>
              <a:rPr lang="en-US" sz="1600" dirty="0">
                <a:solidFill>
                  <a:schemeClr val="tx1">
                    <a:lumMod val="50000"/>
                  </a:schemeClr>
                </a:solidFill>
                <a:latin typeface="Arial" panose="020B0604020202020204" pitchFamily="34" charset="0"/>
                <a:cs typeface="Arial" panose="020B0604020202020204" pitchFamily="34" charset="0"/>
              </a:rPr>
            </a:br>
            <a:r>
              <a:rPr lang="en-US" sz="1600" dirty="0">
                <a:solidFill>
                  <a:schemeClr val="tx1">
                    <a:lumMod val="50000"/>
                  </a:schemeClr>
                </a:solidFill>
                <a:latin typeface="Arial" panose="020B0604020202020204" pitchFamily="34" charset="0"/>
                <a:cs typeface="Arial" panose="020B0604020202020204" pitchFamily="34" charset="0"/>
              </a:rPr>
              <a:t> </a:t>
            </a:r>
            <a:br>
              <a:rPr lang="en-US" sz="1600" dirty="0">
                <a:solidFill>
                  <a:schemeClr val="tx1">
                    <a:lumMod val="50000"/>
                  </a:schemeClr>
                </a:solidFill>
                <a:latin typeface="Arial" panose="020B0604020202020204" pitchFamily="34" charset="0"/>
                <a:cs typeface="Arial" panose="020B0604020202020204" pitchFamily="34" charset="0"/>
              </a:rPr>
            </a:br>
            <a:r>
              <a:rPr lang="en-US" sz="1600" dirty="0">
                <a:solidFill>
                  <a:schemeClr val="tx1">
                    <a:lumMod val="50000"/>
                  </a:schemeClr>
                </a:solidFill>
                <a:latin typeface="Arial" panose="020B0604020202020204" pitchFamily="34" charset="0"/>
                <a:cs typeface="Arial" panose="020B0604020202020204" pitchFamily="34" charset="0"/>
              </a:rPr>
              <a:t>If you will be discussing any unapproved uses of pharmaceuticals or devices, add a sentence here to explain.</a:t>
            </a:r>
          </a:p>
          <a:p>
            <a:endParaRPr lang="en-US" sz="500" dirty="0">
              <a:solidFill>
                <a:schemeClr val="accent1"/>
              </a:solidFill>
            </a:endParaRPr>
          </a:p>
        </p:txBody>
      </p:sp>
      <p:pic>
        <p:nvPicPr>
          <p:cNvPr id="5" name="Picture 4">
            <a:extLst>
              <a:ext uri="{FF2B5EF4-FFF2-40B4-BE49-F238E27FC236}">
                <a16:creationId xmlns:a16="http://schemas.microsoft.com/office/drawing/2014/main" id="{E1B70E8D-27CC-9399-4A32-008BB3C87EE6}"/>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978660" y="984648"/>
            <a:ext cx="8585278" cy="1252019"/>
          </a:xfrm>
          <a:prstGeom prst="rect">
            <a:avLst/>
          </a:prstGeom>
        </p:spPr>
      </p:pic>
    </p:spTree>
    <p:extLst>
      <p:ext uri="{BB962C8B-B14F-4D97-AF65-F5344CB8AC3E}">
        <p14:creationId xmlns:p14="http://schemas.microsoft.com/office/powerpoint/2010/main" val="406874608"/>
      </p:ext>
    </p:extLst>
  </p:cSld>
  <p:clrMapOvr>
    <a:masterClrMapping/>
  </p:clrMapOvr>
</p:sld>
</file>

<file path=ppt/theme/theme1.xml><?xml version="1.0" encoding="utf-8"?>
<a:theme xmlns:a="http://schemas.openxmlformats.org/drawingml/2006/main" name="Basis">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11785</TotalTime>
  <Words>155</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Corbel</vt:lpstr>
      <vt:lpstr>Basis</vt:lpstr>
      <vt:lpstr>PowerPoint Presentation</vt:lpstr>
    </vt:vector>
  </TitlesOfParts>
  <Company>Kellen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Lanphere</dc:creator>
  <cp:lastModifiedBy>Amanda Gaster</cp:lastModifiedBy>
  <cp:revision>5</cp:revision>
  <dcterms:created xsi:type="dcterms:W3CDTF">2023-05-09T02:45:50Z</dcterms:created>
  <dcterms:modified xsi:type="dcterms:W3CDTF">2026-02-03T20:21:11Z</dcterms:modified>
</cp:coreProperties>
</file>